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409020-1EE7-431F-ADE6-4A4871093874}">
  <a:tblStyle styleId="{C0409020-1EE7-431F-ADE6-4A48710938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aleway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56ebbfcb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56ebbfcb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56ebbfcb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56ebbfcb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56ebbfcb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56ebbfcb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56ebbfcb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56ebbfcb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56ebbfcb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56ebbfcb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56ebbfcb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056ebbfcb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56ebbfcb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56ebbfcb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56ebbfcb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56ebbfcb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56ebbfcb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56ebbfcb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56ebbfcb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56ebbfcb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56ebbfc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56ebbfc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56ebbfcb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56ebbfcb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56ebbfcb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056ebbfcb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56ebbfcb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56ebbfcb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56ebbfcb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56ebbfcb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56ebbfcb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56ebbfcb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56ebbfcb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56ebbfcb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56ebbfcb5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56ebbfcb5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56ebbfcb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56ebbfcb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56ebbfcb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56ebbfcb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56ebbfcb5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056ebbfcb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56ebbfc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56ebbfc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56ebbfcb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56ebbfcb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56ebbfcb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56ebbfcb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56ebbfcb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56ebbfcb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56ebbfcb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056ebbfcb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56ebbfcb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056ebbfcb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56ebbfcb5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056ebbfcb5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56ebbfcb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056ebbfcb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56ebbfcb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56ebbfcb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56ebbfcb5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56ebbfcb5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056ebbfcb5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056ebbfcb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68a9f78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68a9f78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8a9f78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8a9f78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68a9f78f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68a9f78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68a9f78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68a9f78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56ebbfc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56ebbfc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56ebbfcb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056ebbfcb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google/mediapip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l-playground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Mediapipe, Machine Learning, SVM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Course teacher: Vitalii Kudinov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Machine Learning Classification Algorithms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417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Linear Classifiers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Logistic 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K-Means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K-Nearest Neighbours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Support Vector Machines (SVM)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Decision trees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729450" y="625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House prices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7032" l="20643" r="26989" t="20983"/>
          <a:stretch/>
        </p:blipFill>
        <p:spPr>
          <a:xfrm>
            <a:off x="3118006" y="484250"/>
            <a:ext cx="6025992" cy="46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474025" y="1499900"/>
            <a:ext cx="2547000" cy="3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Supervised Learning - “right answers” given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Regression - Predict continuous valued output (price)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727650" y="597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Training set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825" y="1997409"/>
            <a:ext cx="5039051" cy="225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Google Shape;159;p24"/>
          <p:cNvGraphicFramePr/>
          <p:nvPr/>
        </p:nvGraphicFramePr>
        <p:xfrm>
          <a:off x="52375" y="1680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{C0409020-1EE7-431F-ADE6-4A4871093874}</a:tableStyleId>
              </a:tblPr>
              <a:tblGrid>
                <a:gridCol w="2349575"/>
                <a:gridCol w="2349575"/>
              </a:tblGrid>
              <a:tr h="27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m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number of training examples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7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input variable / features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y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output variable / target variable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7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(x,y)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one training example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6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(x</a:t>
                      </a:r>
                      <a:r>
                        <a:rPr baseline="30000"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(i)</a:t>
                      </a: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,y</a:t>
                      </a:r>
                      <a:r>
                        <a:rPr baseline="30000"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(i)</a:t>
                      </a: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i</a:t>
                      </a:r>
                      <a:r>
                        <a:rPr baseline="30000"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th</a:t>
                      </a: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 trianing example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0" name="Google Shape;160;p24"/>
          <p:cNvSpPr txBox="1"/>
          <p:nvPr/>
        </p:nvSpPr>
        <p:spPr>
          <a:xfrm>
            <a:off x="1262850" y="1301800"/>
            <a:ext cx="2278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Notation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175" y="474025"/>
            <a:ext cx="3586826" cy="46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639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 representation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7650" y="1441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/>
              <a:t>h</a:t>
            </a:r>
            <a:r>
              <a:rPr baseline="-25000" lang="ru" sz="1800"/>
              <a:t>𝜗</a:t>
            </a:r>
            <a:r>
              <a:rPr lang="ru" sz="1800"/>
              <a:t>(x) = 𝜗</a:t>
            </a:r>
            <a:r>
              <a:rPr baseline="-25000" lang="ru" sz="1800"/>
              <a:t>0</a:t>
            </a:r>
            <a:r>
              <a:rPr lang="ru" sz="1800"/>
              <a:t> + 𝜗</a:t>
            </a:r>
            <a:r>
              <a:rPr baseline="-25000" lang="ru" sz="1800"/>
              <a:t>1</a:t>
            </a:r>
            <a:r>
              <a:rPr lang="ru" sz="1800"/>
              <a:t>x</a:t>
            </a:r>
            <a:endParaRPr sz="18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1981000"/>
            <a:ext cx="4211400" cy="30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7650" y="667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Updated notation</a:t>
            </a:r>
            <a:endParaRPr/>
          </a:p>
        </p:txBody>
      </p:sp>
      <p:graphicFrame>
        <p:nvGraphicFramePr>
          <p:cNvPr id="174" name="Google Shape;174;p26"/>
          <p:cNvGraphicFramePr/>
          <p:nvPr/>
        </p:nvGraphicFramePr>
        <p:xfrm>
          <a:off x="2005075" y="1354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{C0409020-1EE7-431F-ADE6-4A4871093874}</a:tableStyleId>
              </a:tblPr>
              <a:tblGrid>
                <a:gridCol w="2349575"/>
                <a:gridCol w="2349575"/>
              </a:tblGrid>
              <a:tr h="6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m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number of training examples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input variable / features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y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output variable / target variable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(x,y)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one training example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47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(x</a:t>
                      </a:r>
                      <a:r>
                        <a:rPr baseline="30000"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(i)</a:t>
                      </a: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,y</a:t>
                      </a:r>
                      <a:r>
                        <a:rPr baseline="30000"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(i)</a:t>
                      </a: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i</a:t>
                      </a:r>
                      <a:r>
                        <a:rPr baseline="30000"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th</a:t>
                      </a: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 trianing example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2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h</a:t>
                      </a:r>
                      <a:r>
                        <a:rPr baseline="-25000"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𝜗</a:t>
                      </a: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(x)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hypothesis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2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𝜗</a:t>
                      </a:r>
                      <a:r>
                        <a:rPr baseline="-25000"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j</a:t>
                      </a:r>
                      <a:endParaRPr baseline="-25000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j</a:t>
                      </a:r>
                      <a:r>
                        <a:rPr baseline="30000"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th </a:t>
                      </a:r>
                      <a:r>
                        <a:rPr lang="ru" sz="1600"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7625"/>
            <a:ext cx="8839199" cy="40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63" y="0"/>
            <a:ext cx="76494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62" y="0"/>
            <a:ext cx="76308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194"/>
            <a:ext cx="9144000" cy="490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00" y="0"/>
            <a:ext cx="85466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Mediapipe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“</a:t>
            </a:r>
            <a:r>
              <a:rPr b="1" lang="ru" sz="1800"/>
              <a:t>ML в любом месте”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MediaPipe предлагает кросс-платформенные настраиваемые ML-решения с открытым исходным кодом для статичных и потоковых медиа.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https://github.com/google/mediapipe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00" y="0"/>
            <a:ext cx="84727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13" y="0"/>
            <a:ext cx="85251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800" y="1142900"/>
            <a:ext cx="47625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503050" y="60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Minimizing over two parameters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503050" y="1669700"/>
            <a:ext cx="3550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/>
              <a:t>In this case, we are trying to reach B as precise as possible (sometimes as fast as possible). Axis X is represented as 𝜗</a:t>
            </a:r>
            <a:r>
              <a:rPr baseline="-25000" lang="ru" sz="1800"/>
              <a:t>0 </a:t>
            </a:r>
            <a:r>
              <a:rPr lang="ru" sz="1800"/>
              <a:t>and axis Z is 𝜗</a:t>
            </a:r>
            <a:r>
              <a:rPr baseline="-25000" lang="ru" sz="1800"/>
              <a:t>1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403275" y="582850"/>
            <a:ext cx="801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Derivatives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403275" y="1441200"/>
            <a:ext cx="2992500" cy="3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b="1" lang="ru" sz="18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derivative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of a function of a real variable measures the sensitivity to change of the function value (output value) with respect to a change in its argument (input value). Derivatives are a fundamental tool of calculus.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450" y="1441200"/>
            <a:ext cx="5471549" cy="315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42" y="0"/>
            <a:ext cx="80897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25" y="0"/>
            <a:ext cx="80099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00" y="1048925"/>
            <a:ext cx="545782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/>
        </p:nvSpPr>
        <p:spPr>
          <a:xfrm>
            <a:off x="459875" y="1528200"/>
            <a:ext cx="28866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Assume we have a problem instance (𝐗, 𝐲)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We start with the simplest model imaginable: 𝜙(𝑥) = [1]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459875" y="212250"/>
            <a:ext cx="43581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Raleway"/>
                <a:ea typeface="Raleway"/>
                <a:cs typeface="Raleway"/>
                <a:sym typeface="Raleway"/>
              </a:rPr>
              <a:t>A first approximation: the constant model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600" y="1115588"/>
            <a:ext cx="5172075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459875" y="1528200"/>
            <a:ext cx="28866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Problem instance (𝐗, 𝐲)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Linear design: 𝜙(𝑥) = [1, x]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459875" y="212250"/>
            <a:ext cx="43581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Raleway"/>
                <a:ea typeface="Raleway"/>
                <a:cs typeface="Raleway"/>
                <a:sym typeface="Raleway"/>
              </a:rPr>
              <a:t>Increasing complexity: the linear model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/>
        </p:nvSpPr>
        <p:spPr>
          <a:xfrm>
            <a:off x="459875" y="1839500"/>
            <a:ext cx="30732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Problem instance (𝐗, 𝐲)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Quadratic design: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𝜙(𝑥) = [1, x, x</a:t>
            </a:r>
            <a:r>
              <a:rPr baseline="30000" lang="ru" sz="18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ru" sz="1800">
                <a:latin typeface="Lato"/>
                <a:ea typeface="Lato"/>
                <a:cs typeface="Lato"/>
                <a:sym typeface="Lato"/>
              </a:rPr>
              <a:t>]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459875" y="212250"/>
            <a:ext cx="43581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Raleway"/>
                <a:ea typeface="Raleway"/>
                <a:cs typeface="Raleway"/>
                <a:sym typeface="Raleway"/>
              </a:rPr>
              <a:t>Increasing complexity: the two-degree polynomial model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188" y="1103850"/>
            <a:ext cx="51911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459875" y="1811200"/>
            <a:ext cx="30732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Problem instance (𝐗, 𝐲)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Cubic design: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𝜙(𝑥) = [1, x, x</a:t>
            </a:r>
            <a:r>
              <a:rPr baseline="30000" lang="ru" sz="18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ru" sz="1800">
                <a:latin typeface="Lato"/>
                <a:ea typeface="Lato"/>
                <a:cs typeface="Lato"/>
                <a:sym typeface="Lato"/>
              </a:rPr>
              <a:t>, x</a:t>
            </a:r>
            <a:r>
              <a:rPr baseline="30000" lang="ru" sz="1800"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ru" sz="1800">
                <a:latin typeface="Lato"/>
                <a:ea typeface="Lato"/>
                <a:cs typeface="Lato"/>
                <a:sym typeface="Lato"/>
              </a:rPr>
              <a:t>]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459875" y="212250"/>
            <a:ext cx="43581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Raleway"/>
                <a:ea typeface="Raleway"/>
                <a:cs typeface="Raleway"/>
                <a:sym typeface="Raleway"/>
              </a:rPr>
              <a:t>Increasing complexity: the three-degree polynomial model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588" y="1154513"/>
            <a:ext cx="52292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Mediapipe Hands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обнаружения ладони, которая работает с полным изображением и возвращает ориентированную границу руки. Модель работает на обрезанной области изображения, определенной детектором ладони, и возвращает 3D ключевые точки руки.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Предоставление точного обрезанного изображения руки для модели ориентира руки резко снижает необходимость в дополнении данных (например, повороты, перевод и масштаб) и вместо этого позволяет сети направить большую часть своих возможностей на точность предсказания координат. Кроме того, в системе кадры могут генерироваться на основе ориентиров руки, определенных в предыдущем кадре, и только когда модель ориентиров больше не может определить присутствие руки, для повторной локализации руки вызывается определение ладони.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100" y="987250"/>
            <a:ext cx="519112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2"/>
          <p:cNvSpPr txBox="1"/>
          <p:nvPr/>
        </p:nvSpPr>
        <p:spPr>
          <a:xfrm>
            <a:off x="431575" y="1867800"/>
            <a:ext cx="30732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Problem instance (𝐗, 𝐲)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Tenth degree design: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𝜙(𝑥) = [1, x, x</a:t>
            </a:r>
            <a:r>
              <a:rPr baseline="30000" lang="ru" sz="18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ru" sz="1800">
                <a:latin typeface="Lato"/>
                <a:ea typeface="Lato"/>
                <a:cs typeface="Lato"/>
                <a:sym typeface="Lato"/>
              </a:rPr>
              <a:t>, x</a:t>
            </a:r>
            <a:r>
              <a:rPr baseline="30000" lang="ru" sz="1800"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ru" sz="1800">
                <a:latin typeface="Lato"/>
                <a:ea typeface="Lato"/>
                <a:cs typeface="Lato"/>
                <a:sym typeface="Lato"/>
              </a:rPr>
              <a:t>, …, x</a:t>
            </a:r>
            <a:r>
              <a:rPr baseline="30000" lang="ru" sz="1800">
                <a:latin typeface="Lato"/>
                <a:ea typeface="Lato"/>
                <a:cs typeface="Lato"/>
                <a:sym typeface="Lato"/>
              </a:rPr>
              <a:t>10</a:t>
            </a:r>
            <a:r>
              <a:rPr lang="ru" sz="1800">
                <a:latin typeface="Lato"/>
                <a:ea typeface="Lato"/>
                <a:cs typeface="Lato"/>
                <a:sym typeface="Lato"/>
              </a:rPr>
              <a:t>]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459875" y="212250"/>
            <a:ext cx="43581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Raleway"/>
                <a:ea typeface="Raleway"/>
                <a:cs typeface="Raleway"/>
                <a:sym typeface="Raleway"/>
              </a:rPr>
              <a:t>Increasing complexity: the ten-degree polynomial model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Overfitting / Underfitting</a:t>
            </a:r>
            <a:endParaRPr/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Using a high-order polynomial model leads to solutions with high variance (low bias);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The model can fit the available data very well (in terms of squared error);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You can usually count on very low average loss.</a:t>
            </a:r>
            <a:endParaRPr sz="1600"/>
          </a:p>
        </p:txBody>
      </p:sp>
      <p:sp>
        <p:nvSpPr>
          <p:cNvPr id="275" name="Google Shape;275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Using a constant or linear model leads to biased solutions;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The constant model is biased towards the mean of the input data;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It is easy to predict their behaviour (since they are biased).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4"/>
          <p:cNvPicPr preferRelativeResize="0"/>
          <p:nvPr/>
        </p:nvPicPr>
        <p:blipFill rotWithShape="1">
          <a:blip r:embed="rId3">
            <a:alphaModFix/>
          </a:blip>
          <a:srcRect b="0" l="7695" r="6987" t="0"/>
          <a:stretch/>
        </p:blipFill>
        <p:spPr>
          <a:xfrm>
            <a:off x="1294024" y="0"/>
            <a:ext cx="65559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Bias / Variance trade-off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It is a formal way of decomposing the errors in estimation;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/>
              <a:t>• The bias in an estimator is the error resulting from bad assumptions made in your model; learning can miss relevant information in the data due to bias;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/>
              <a:t>• The variance in an estimator is error due to sensitivity to fluctuations in the data; estimators with high variance fit noise and can miss the underlying ideal function.</a:t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63" y="0"/>
            <a:ext cx="69256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913" y="948050"/>
            <a:ext cx="5536174" cy="41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7"/>
          <p:cNvSpPr txBox="1"/>
          <p:nvPr/>
        </p:nvSpPr>
        <p:spPr>
          <a:xfrm>
            <a:off x="1823400" y="155650"/>
            <a:ext cx="54972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Raleway"/>
                <a:ea typeface="Raleway"/>
                <a:cs typeface="Raleway"/>
                <a:sym typeface="Raleway"/>
              </a:rPr>
              <a:t>K-Nearest Neighbours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/>
        </p:nvSpPr>
        <p:spPr>
          <a:xfrm>
            <a:off x="657975" y="849800"/>
            <a:ext cx="3013800" cy="3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Very simple and efficient algorithm;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No need to build a complex model, only tune a couple of parameters;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Might get slow, depending on number of samples in the data;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Boundaries are created using Voronoi tesselation partition method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225" y="519113"/>
            <a:ext cx="50006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425" y="452438"/>
            <a:ext cx="5191125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/>
          <p:nvPr/>
        </p:nvSpPr>
        <p:spPr>
          <a:xfrm>
            <a:off x="558925" y="1390350"/>
            <a:ext cx="30846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Outliers have significant effects on the decision boundary.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We could use more than one nearest neighbour to make a decision.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Vote, based on the class of 𝑘 nearest neighbours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9"/>
          <p:cNvSpPr txBox="1"/>
          <p:nvPr/>
        </p:nvSpPr>
        <p:spPr>
          <a:xfrm>
            <a:off x="247625" y="367900"/>
            <a:ext cx="37638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Raleway"/>
                <a:ea typeface="Raleway"/>
                <a:cs typeface="Raleway"/>
                <a:sym typeface="Raleway"/>
              </a:rPr>
              <a:t>Dealing with outliers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735163"/>
            <a:ext cx="8296275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0"/>
          <p:cNvSpPr txBox="1"/>
          <p:nvPr/>
        </p:nvSpPr>
        <p:spPr>
          <a:xfrm>
            <a:off x="1606025" y="198100"/>
            <a:ext cx="62544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latin typeface="Raleway"/>
                <a:ea typeface="Raleway"/>
                <a:cs typeface="Raleway"/>
                <a:sym typeface="Raleway"/>
              </a:rPr>
              <a:t>The effect of “k” parameter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6710"/>
            <a:ext cx="9144000" cy="358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7800" y="560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Yann LeCun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ru" sz="1800">
                <a:latin typeface="Raleway"/>
                <a:ea typeface="Raleway"/>
                <a:cs typeface="Raleway"/>
                <a:sym typeface="Raleway"/>
              </a:rPr>
              <a:t>1988 - исследование AT&amp;T в области распознавания символов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ru" sz="1800">
                <a:latin typeface="Raleway"/>
                <a:ea typeface="Raleway"/>
                <a:cs typeface="Raleway"/>
                <a:sym typeface="Raleway"/>
              </a:rPr>
              <a:t>1996 - разработка DjVu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ru" sz="1800">
                <a:latin typeface="Raleway"/>
                <a:ea typeface="Raleway"/>
                <a:cs typeface="Raleway"/>
                <a:sym typeface="Raleway"/>
              </a:rPr>
              <a:t>2004 - распознавание и обнаружение типовых объектов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25" y="480725"/>
            <a:ext cx="4111775" cy="46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LeNet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325" y="2442775"/>
            <a:ext cx="3774300" cy="18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latin typeface="Raleway"/>
                <a:ea typeface="Raleway"/>
                <a:cs typeface="Raleway"/>
                <a:sym typeface="Raleway"/>
              </a:rPr>
              <a:t>Первая реализация CNN (сверточной нейронной сети). Создана для использования в почтовых службах и банках.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095" y="2078875"/>
            <a:ext cx="3617754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 Krizhevsky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547250" y="206370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latin typeface="Raleway"/>
                <a:ea typeface="Raleway"/>
                <a:cs typeface="Raleway"/>
                <a:sym typeface="Raleway"/>
              </a:rPr>
              <a:t>Создатель AlexNet - победителя конкурса ImageNet в 2012 году. Хотя уровень ошибок в топ-5 составлял 15,3%, ему удалось обойти своих конкурентов с отрывом в 10,8%.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622" y="488975"/>
            <a:ext cx="4640377" cy="464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254525" y="2124150"/>
            <a:ext cx="2931900" cy="22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latin typeface="Raleway"/>
                <a:ea typeface="Raleway"/>
                <a:cs typeface="Raleway"/>
                <a:sym typeface="Raleway"/>
              </a:rPr>
              <a:t>Огромный прогресс в популярности сверточных нейронных сетей, а также в использовании GPU для глубокого обучения!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25" y="500700"/>
            <a:ext cx="5668075" cy="46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Machine learning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0000"/>
                </a:solidFill>
              </a:rPr>
              <a:t>Машинное обучение</a:t>
            </a:r>
            <a:r>
              <a:rPr lang="ru" sz="1400">
                <a:solidFill>
                  <a:srgbClr val="000000"/>
                </a:solidFill>
              </a:rPr>
              <a:t> (англ. </a:t>
            </a:r>
            <a:r>
              <a:rPr i="1" lang="ru" sz="1400">
                <a:solidFill>
                  <a:srgbClr val="000000"/>
                </a:solidFill>
              </a:rPr>
              <a:t>machine learning</a:t>
            </a:r>
            <a:r>
              <a:rPr lang="ru" sz="1400">
                <a:solidFill>
                  <a:srgbClr val="000000"/>
                </a:solidFill>
              </a:rPr>
              <a:t>, ML) — класс методов искусственного интеллекта, характерной чертой которых является не прямое решение задачи, а обучение за счёт применения решений множества сходных задач. Для построения таких методов используются средства математической статистики, численных методов, математического анализа, методов оптимизации, теории вероятностей, теории графов, различные техники работы с данными в цифровой форме.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 u="sng">
                <a:solidFill>
                  <a:schemeClr val="hlink"/>
                </a:solidFill>
                <a:hlinkClick r:id="rId3"/>
              </a:rPr>
              <a:t>https://ml-playground.com/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611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Cocktail party problem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613" y="1327025"/>
            <a:ext cx="4688379" cy="36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